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58" r:id="rId6"/>
    <p:sldId id="262" r:id="rId7"/>
    <p:sldId id="263" r:id="rId8"/>
    <p:sldId id="265" r:id="rId9"/>
    <p:sldId id="259" r:id="rId10"/>
    <p:sldId id="266" r:id="rId11"/>
    <p:sldId id="267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avid" panose="020E0502060401010101" pitchFamily="34" charset="-79"/>
      <p:regular r:id="rId17"/>
      <p:bold r:id="rId18"/>
    </p:embeddedFont>
    <p:embeddedFont>
      <p:font typeface="Ovo" panose="020B0604020202020204" charset="0"/>
      <p:regular r:id="rId19"/>
    </p:embeddedFont>
    <p:embeddedFont>
      <p:font typeface="Suez One" panose="020B0604020202020204" charset="-79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693515" y="325834"/>
            <a:ext cx="3025192" cy="286574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C6E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3644931" y="646862"/>
            <a:ext cx="9613870" cy="6719605"/>
          </a:xfrm>
          <a:custGeom>
            <a:avLst/>
            <a:gdLst/>
            <a:ahLst/>
            <a:cxnLst/>
            <a:rect l="l" t="t" r="r" b="b"/>
            <a:pathLst>
              <a:path w="9691064" h="5579814">
                <a:moveTo>
                  <a:pt x="0" y="0"/>
                </a:moveTo>
                <a:lnTo>
                  <a:pt x="9691064" y="0"/>
                </a:lnTo>
                <a:lnTo>
                  <a:pt x="9691064" y="5579814"/>
                </a:lnTo>
                <a:lnTo>
                  <a:pt x="0" y="5579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t="-1605" r="-31691" b="-1605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TextBox 3"/>
          <p:cNvSpPr txBox="1"/>
          <p:nvPr/>
        </p:nvSpPr>
        <p:spPr>
          <a:xfrm>
            <a:off x="4403337" y="2855602"/>
            <a:ext cx="8468843" cy="259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899"/>
              </a:lnSpc>
            </a:pPr>
            <a:r>
              <a:rPr lang="he-IL" sz="9999" dirty="0">
                <a:solidFill>
                  <a:schemeClr val="accent1">
                    <a:lumMod val="75000"/>
                  </a:schemeClr>
                </a:solidFill>
                <a:latin typeface="Suez One"/>
                <a:ea typeface="Suez One"/>
                <a:cs typeface="Suez One"/>
                <a:sym typeface="Suez One"/>
                <a:rtl/>
              </a:rPr>
              <a:t>פותחים שנה</a:t>
            </a:r>
          </a:p>
          <a:p>
            <a:pPr marL="0" lvl="0" indent="0" algn="ctr" rtl="1">
              <a:lnSpc>
                <a:spcPts val="9899"/>
              </a:lnSpc>
            </a:pPr>
            <a:r>
              <a:rPr lang="he-IL" sz="9999" dirty="0">
                <a:solidFill>
                  <a:schemeClr val="accent1">
                    <a:lumMod val="75000"/>
                  </a:schemeClr>
                </a:solidFill>
                <a:latin typeface="Suez One"/>
                <a:ea typeface="Suez One"/>
                <a:cs typeface="Suez One"/>
                <a:sym typeface="Suez One"/>
                <a:rtl/>
              </a:rPr>
              <a:t>בתיכון המושבה</a:t>
            </a:r>
          </a:p>
        </p:txBody>
      </p:sp>
      <p:sp>
        <p:nvSpPr>
          <p:cNvPr id="4" name="Freeform 4"/>
          <p:cNvSpPr/>
          <p:nvPr/>
        </p:nvSpPr>
        <p:spPr>
          <a:xfrm>
            <a:off x="872209" y="902173"/>
            <a:ext cx="2667803" cy="1479355"/>
          </a:xfrm>
          <a:custGeom>
            <a:avLst/>
            <a:gdLst/>
            <a:ahLst/>
            <a:cxnLst/>
            <a:rect l="l" t="t" r="r" b="b"/>
            <a:pathLst>
              <a:path w="2667803" h="1479355">
                <a:moveTo>
                  <a:pt x="0" y="0"/>
                </a:moveTo>
                <a:lnTo>
                  <a:pt x="2667804" y="0"/>
                </a:lnTo>
                <a:lnTo>
                  <a:pt x="2667804" y="1479355"/>
                </a:lnTo>
                <a:lnTo>
                  <a:pt x="0" y="1479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6146"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5" name="Group 5"/>
          <p:cNvGrpSpPr/>
          <p:nvPr/>
        </p:nvGrpSpPr>
        <p:grpSpPr>
          <a:xfrm>
            <a:off x="11873252" y="266536"/>
            <a:ext cx="6248400" cy="1734389"/>
            <a:chOff x="0" y="0"/>
            <a:chExt cx="1512984" cy="4567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12984" cy="456794"/>
            </a:xfrm>
            <a:custGeom>
              <a:avLst/>
              <a:gdLst/>
              <a:ahLst/>
              <a:cxnLst/>
              <a:rect l="l" t="t" r="r" b="b"/>
              <a:pathLst>
                <a:path w="1512984" h="456794">
                  <a:moveTo>
                    <a:pt x="0" y="0"/>
                  </a:moveTo>
                  <a:lnTo>
                    <a:pt x="1512984" y="0"/>
                  </a:lnTo>
                  <a:lnTo>
                    <a:pt x="1512984" y="456794"/>
                  </a:lnTo>
                  <a:lnTo>
                    <a:pt x="0" y="456794"/>
                  </a:lnTo>
                  <a:close/>
                </a:path>
              </a:pathLst>
            </a:custGeom>
            <a:solidFill>
              <a:srgbClr val="A7C6E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512984" cy="504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90109" y="1646392"/>
            <a:ext cx="5196374" cy="2813228"/>
            <a:chOff x="0" y="0"/>
            <a:chExt cx="936686" cy="5071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6686" cy="507106"/>
            </a:xfrm>
            <a:custGeom>
              <a:avLst/>
              <a:gdLst/>
              <a:ahLst/>
              <a:cxnLst/>
              <a:rect l="l" t="t" r="r" b="b"/>
              <a:pathLst>
                <a:path w="936686" h="507106">
                  <a:moveTo>
                    <a:pt x="0" y="0"/>
                  </a:moveTo>
                  <a:lnTo>
                    <a:pt x="936686" y="0"/>
                  </a:lnTo>
                  <a:lnTo>
                    <a:pt x="936686" y="507106"/>
                  </a:lnTo>
                  <a:lnTo>
                    <a:pt x="0" y="507106"/>
                  </a:lnTo>
                  <a:close/>
                </a:path>
              </a:pathLst>
            </a:custGeom>
            <a:blipFill>
              <a:blip r:embed="rId4"/>
              <a:stretch>
                <a:fillRect t="-42356" b="-42356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90109" y="4576560"/>
            <a:ext cx="5196374" cy="4046779"/>
            <a:chOff x="0" y="0"/>
            <a:chExt cx="1261247" cy="982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61247" cy="982221"/>
            </a:xfrm>
            <a:custGeom>
              <a:avLst/>
              <a:gdLst/>
              <a:ahLst/>
              <a:cxnLst/>
              <a:rect l="l" t="t" r="r" b="b"/>
              <a:pathLst>
                <a:path w="1261247" h="982221">
                  <a:moveTo>
                    <a:pt x="0" y="0"/>
                  </a:moveTo>
                  <a:lnTo>
                    <a:pt x="1261247" y="0"/>
                  </a:lnTo>
                  <a:lnTo>
                    <a:pt x="1261247" y="982221"/>
                  </a:lnTo>
                  <a:lnTo>
                    <a:pt x="0" y="982221"/>
                  </a:lnTo>
                  <a:close/>
                </a:path>
              </a:pathLst>
            </a:custGeom>
            <a:blipFill>
              <a:blip r:embed="rId5"/>
              <a:stretch>
                <a:fillRect t="-14203" b="-14203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8623338"/>
            <a:ext cx="18086483" cy="1663661"/>
            <a:chOff x="0" y="0"/>
            <a:chExt cx="1677412" cy="7691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7412" cy="769194"/>
            </a:xfrm>
            <a:custGeom>
              <a:avLst/>
              <a:gdLst/>
              <a:ahLst/>
              <a:cxnLst/>
              <a:rect l="l" t="t" r="r" b="b"/>
              <a:pathLst>
                <a:path w="1677412" h="769194">
                  <a:moveTo>
                    <a:pt x="0" y="0"/>
                  </a:moveTo>
                  <a:lnTo>
                    <a:pt x="1677412" y="0"/>
                  </a:lnTo>
                  <a:lnTo>
                    <a:pt x="1677412" y="769194"/>
                  </a:lnTo>
                  <a:lnTo>
                    <a:pt x="0" y="769194"/>
                  </a:lnTo>
                  <a:close/>
                </a:path>
              </a:pathLst>
            </a:custGeom>
            <a:solidFill>
              <a:srgbClr val="A7C6E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677412" cy="81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67364" y="6020805"/>
            <a:ext cx="5285582" cy="2910735"/>
            <a:chOff x="0" y="0"/>
            <a:chExt cx="1257272" cy="6923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7272" cy="692372"/>
            </a:xfrm>
            <a:custGeom>
              <a:avLst/>
              <a:gdLst/>
              <a:ahLst/>
              <a:cxnLst/>
              <a:rect l="l" t="t" r="r" b="b"/>
              <a:pathLst>
                <a:path w="1257272" h="692372">
                  <a:moveTo>
                    <a:pt x="0" y="0"/>
                  </a:moveTo>
                  <a:lnTo>
                    <a:pt x="1257272" y="0"/>
                  </a:lnTo>
                  <a:lnTo>
                    <a:pt x="1257272" y="692372"/>
                  </a:lnTo>
                  <a:lnTo>
                    <a:pt x="0" y="692372"/>
                  </a:lnTo>
                  <a:close/>
                </a:path>
              </a:pathLst>
            </a:custGeom>
            <a:blipFill>
              <a:blip r:embed="rId6"/>
              <a:stretch>
                <a:fillRect l="-11018" r="-11018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9816" y="3032620"/>
            <a:ext cx="3748603" cy="2865744"/>
            <a:chOff x="0" y="0"/>
            <a:chExt cx="891674" cy="6816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91674" cy="681670"/>
            </a:xfrm>
            <a:custGeom>
              <a:avLst/>
              <a:gdLst/>
              <a:ahLst/>
              <a:cxnLst/>
              <a:rect l="l" t="t" r="r" b="b"/>
              <a:pathLst>
                <a:path w="891674" h="681670">
                  <a:moveTo>
                    <a:pt x="0" y="0"/>
                  </a:moveTo>
                  <a:lnTo>
                    <a:pt x="891674" y="0"/>
                  </a:lnTo>
                  <a:lnTo>
                    <a:pt x="891674" y="681670"/>
                  </a:lnTo>
                  <a:lnTo>
                    <a:pt x="0" y="681670"/>
                  </a:lnTo>
                  <a:close/>
                </a:path>
              </a:pathLst>
            </a:custGeom>
            <a:blipFill>
              <a:blip r:embed="rId7"/>
              <a:stretch>
                <a:fillRect l="-34707" r="-34707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622342" y="453907"/>
            <a:ext cx="301126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000" b="1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טקס פתיחת שנה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6261" y="8955707"/>
            <a:ext cx="344778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he-IL" sz="4000" b="1" dirty="0">
                <a:solidFill>
                  <a:srgbClr val="000000"/>
                </a:solidFill>
                <a:latin typeface="Ovo"/>
                <a:sym typeface="Ovo"/>
                <a:rtl/>
              </a:rPr>
              <a:t>פעילות גיבוש - שנתון ט’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4FE9016E-4393-D6EE-7081-057B19B79D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" y="0"/>
            <a:ext cx="18288000" cy="121698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23900"/>
            <a:ext cx="6430514" cy="5972996"/>
            <a:chOff x="0" y="0"/>
            <a:chExt cx="996255" cy="9253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6255" cy="925373"/>
            </a:xfrm>
            <a:custGeom>
              <a:avLst/>
              <a:gdLst/>
              <a:ahLst/>
              <a:cxnLst/>
              <a:rect l="l" t="t" r="r" b="b"/>
              <a:pathLst>
                <a:path w="996255" h="925373">
                  <a:moveTo>
                    <a:pt x="0" y="0"/>
                  </a:moveTo>
                  <a:lnTo>
                    <a:pt x="996255" y="0"/>
                  </a:lnTo>
                  <a:lnTo>
                    <a:pt x="996255" y="925373"/>
                  </a:lnTo>
                  <a:lnTo>
                    <a:pt x="0" y="925373"/>
                  </a:lnTo>
                  <a:close/>
                </a:path>
              </a:pathLst>
            </a:custGeom>
            <a:blipFill>
              <a:blip r:embed="rId3"/>
              <a:stretch>
                <a:fillRect t="-3829" b="-3829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2" name="תמונה 1">
            <a:extLst>
              <a:ext uri="{FF2B5EF4-FFF2-40B4-BE49-F238E27FC236}">
                <a16:creationId xmlns:a16="http://schemas.microsoft.com/office/drawing/2014/main" id="{D145F902-7A85-7000-D567-EAE869C42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69" y="7124700"/>
            <a:ext cx="6431837" cy="211549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7EFBB46-0B73-AFD9-1E8A-2738D8C2E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376" y="419100"/>
            <a:ext cx="10186719" cy="51054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05800" y="1366640"/>
            <a:ext cx="8366688" cy="318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287"/>
              </a:lnSpc>
            </a:pPr>
            <a:r>
              <a:rPr lang="he-IL" sz="2599" dirty="0">
                <a:solidFill>
                  <a:srgbClr val="000000"/>
                </a:solidFill>
                <a:latin typeface="Suez One"/>
                <a:ea typeface="Suez One"/>
                <a:cs typeface="Suez One"/>
                <a:sym typeface="Suez One"/>
                <a:rtl/>
              </a:rPr>
              <a:t>מיני תערוכת צילומים - עזה </a:t>
            </a:r>
            <a:r>
              <a:rPr lang="en-US" sz="2599" dirty="0">
                <a:solidFill>
                  <a:srgbClr val="000000"/>
                </a:solidFill>
                <a:latin typeface="Suez One"/>
                <a:ea typeface="Suez One"/>
                <a:cs typeface="Suez One"/>
                <a:sym typeface="Suez One"/>
              </a:rPr>
              <a:t>POV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8B852B99-5516-32AB-A28D-4C26CF4EDAAC}"/>
              </a:ext>
            </a:extLst>
          </p:cNvPr>
          <p:cNvSpPr/>
          <p:nvPr/>
        </p:nvSpPr>
        <p:spPr>
          <a:xfrm>
            <a:off x="8305800" y="1943100"/>
            <a:ext cx="92202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cs typeface="+mj-cs"/>
              </a:rPr>
              <a:t>התערוכה כוללת צילומים של שניים מבוגרי התיכון שלנו- ליאל </a:t>
            </a:r>
            <a:r>
              <a:rPr lang="he-IL" sz="4000" dirty="0" err="1">
                <a:solidFill>
                  <a:schemeClr val="tx1"/>
                </a:solidFill>
                <a:cs typeface="+mj-cs"/>
              </a:rPr>
              <a:t>מרחסין</a:t>
            </a:r>
            <a:r>
              <a:rPr lang="he-IL" sz="4000" dirty="0">
                <a:solidFill>
                  <a:schemeClr val="tx1"/>
                </a:solidFill>
                <a:cs typeface="+mj-cs"/>
              </a:rPr>
              <a:t> ובועז </a:t>
            </a:r>
            <a:r>
              <a:rPr lang="he-IL" sz="4000" dirty="0" err="1">
                <a:solidFill>
                  <a:schemeClr val="tx1"/>
                </a:solidFill>
                <a:cs typeface="+mj-cs"/>
              </a:rPr>
              <a:t>גיאת</a:t>
            </a:r>
            <a:r>
              <a:rPr lang="he-IL" sz="4000" dirty="0">
                <a:solidFill>
                  <a:schemeClr val="tx1"/>
                </a:solidFill>
                <a:cs typeface="+mj-cs"/>
              </a:rPr>
              <a:t> שנלחמו בעזה ותיעדו בצילום את חוויותיהם. </a:t>
            </a:r>
          </a:p>
          <a:p>
            <a:pPr algn="ctr"/>
            <a:r>
              <a:rPr lang="he-IL" sz="4000" dirty="0">
                <a:solidFill>
                  <a:schemeClr val="tx1"/>
                </a:solidFill>
                <a:cs typeface="+mj-cs"/>
              </a:rPr>
              <a:t>תלמידי התיכון ביקרו בתערוכה בלווי מחנכים וחלק מהכיתות נפגשו לשיח עם היוצרים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0D765893-E10E-8BC7-274F-0A95EFC8D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8847" y="6101708"/>
            <a:ext cx="5582248" cy="31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0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C6C6DE02-7B9B-AA43-14E1-58B33884F9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3976"/>
            <a:ext cx="18299723" cy="10320976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8FCE236-5FD9-E57E-0838-39AB5A52A838}"/>
              </a:ext>
            </a:extLst>
          </p:cNvPr>
          <p:cNvSpPr txBox="1"/>
          <p:nvPr/>
        </p:nvSpPr>
        <p:spPr>
          <a:xfrm>
            <a:off x="2819400" y="369585"/>
            <a:ext cx="11049000" cy="95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800" u="sng" dirty="0">
                <a:cs typeface="+mj-cs"/>
              </a:rPr>
              <a:t>הלוואי</a:t>
            </a:r>
          </a:p>
          <a:p>
            <a:pPr algn="ctr" rtl="1"/>
            <a:r>
              <a:rPr lang="he-IL" sz="2800" i="1" dirty="0">
                <a:cs typeface="+mj-cs"/>
              </a:rPr>
              <a:t>מילים: אהוד מנור</a:t>
            </a:r>
          </a:p>
          <a:p>
            <a:pPr algn="ctr" rtl="1"/>
            <a:r>
              <a:rPr lang="he-IL" sz="2800" i="1" dirty="0">
                <a:cs typeface="+mj-cs"/>
              </a:rPr>
              <a:t>לחן: בועז שרעבי</a:t>
            </a:r>
          </a:p>
          <a:p>
            <a:pPr algn="ctr" rtl="1"/>
            <a:endParaRPr lang="he-IL" sz="2800" dirty="0">
              <a:cs typeface="+mj-cs"/>
            </a:endParaRPr>
          </a:p>
          <a:p>
            <a:pPr algn="ctr" rtl="1"/>
            <a:r>
              <a:rPr lang="he-IL" sz="2800" dirty="0">
                <a:cs typeface="+mj-cs"/>
              </a:rPr>
              <a:t>הלוואי ומענן תרד עלינו קשת</a:t>
            </a:r>
          </a:p>
          <a:p>
            <a:pPr algn="ctr" rtl="1"/>
            <a:r>
              <a:rPr lang="he-IL" sz="2800" dirty="0">
                <a:cs typeface="+mj-cs"/>
              </a:rPr>
              <a:t>הלוואי שלעולם הזה יש תקנה...</a:t>
            </a:r>
          </a:p>
          <a:p>
            <a:pPr algn="ctr" rtl="1"/>
            <a:endParaRPr lang="he-IL" sz="2800" dirty="0">
              <a:cs typeface="+mj-cs"/>
            </a:endParaRPr>
          </a:p>
          <a:p>
            <a:pPr algn="ctr" rtl="1"/>
            <a:r>
              <a:rPr lang="he-IL" sz="2800" dirty="0">
                <a:cs typeface="+mj-cs"/>
              </a:rPr>
              <a:t>הלוואי ויום יצמח מתוך סופה גועשת</a:t>
            </a:r>
          </a:p>
          <a:p>
            <a:pPr algn="ctr" rtl="1"/>
            <a:r>
              <a:rPr lang="he-IL" sz="2800" dirty="0">
                <a:cs typeface="+mj-cs"/>
              </a:rPr>
              <a:t>הלוואי ולא תאבד לעד המתנה</a:t>
            </a:r>
          </a:p>
          <a:p>
            <a:pPr algn="ctr" rtl="1"/>
            <a:r>
              <a:rPr lang="he-IL" sz="2800" dirty="0">
                <a:cs typeface="+mj-cs"/>
              </a:rPr>
              <a:t>הלוואי שהמדבר יצמיח עשב דשא</a:t>
            </a:r>
          </a:p>
          <a:p>
            <a:pPr algn="ctr" rtl="1"/>
            <a:r>
              <a:rPr lang="he-IL" sz="2800" dirty="0">
                <a:cs typeface="+mj-cs"/>
              </a:rPr>
              <a:t>הלוואי ועוד נשב בצל התאנה.</a:t>
            </a:r>
          </a:p>
          <a:p>
            <a:pPr algn="ctr" rtl="1"/>
            <a:endParaRPr lang="he-IL" sz="2800" dirty="0">
              <a:cs typeface="+mj-cs"/>
            </a:endParaRPr>
          </a:p>
          <a:p>
            <a:pPr algn="ctr" rtl="1"/>
            <a:r>
              <a:rPr lang="he-IL" sz="2800" dirty="0">
                <a:cs typeface="+mj-cs"/>
              </a:rPr>
              <a:t>הלוואי שלא נכאב ואיש אחיו יאהב</a:t>
            </a:r>
          </a:p>
          <a:p>
            <a:pPr algn="ctr" rtl="1"/>
            <a:r>
              <a:rPr lang="he-IL" sz="2800" dirty="0">
                <a:cs typeface="+mj-cs"/>
              </a:rPr>
              <a:t>הלוואי ויפתחו שוב שערי גן עדן</a:t>
            </a:r>
          </a:p>
          <a:p>
            <a:pPr algn="ctr" rtl="1"/>
            <a:r>
              <a:rPr lang="he-IL" sz="2800" dirty="0">
                <a:cs typeface="+mj-cs"/>
              </a:rPr>
              <a:t>הלוואי ויתמזגו מזרח ומערב</a:t>
            </a:r>
          </a:p>
          <a:p>
            <a:pPr algn="ctr" rtl="1"/>
            <a:r>
              <a:rPr lang="he-IL" sz="2800" dirty="0">
                <a:cs typeface="+mj-cs"/>
              </a:rPr>
              <a:t>הלוואי </a:t>
            </a:r>
            <a:r>
              <a:rPr lang="he-IL" sz="2800" dirty="0" err="1">
                <a:cs typeface="+mj-cs"/>
              </a:rPr>
              <a:t>הלוואי</a:t>
            </a:r>
            <a:r>
              <a:rPr lang="he-IL" sz="2800" dirty="0">
                <a:cs typeface="+mj-cs"/>
              </a:rPr>
              <a:t> ונחדש ימינו כאן כקדם.</a:t>
            </a:r>
          </a:p>
          <a:p>
            <a:pPr algn="ctr" rtl="1"/>
            <a:endParaRPr lang="he-IL" sz="2800" dirty="0">
              <a:cs typeface="+mj-cs"/>
            </a:endParaRPr>
          </a:p>
          <a:p>
            <a:pPr algn="ctr" rtl="1"/>
            <a:r>
              <a:rPr lang="he-IL" sz="2800" dirty="0">
                <a:cs typeface="+mj-cs"/>
              </a:rPr>
              <a:t>הלוואי ולא </a:t>
            </a:r>
            <a:r>
              <a:rPr lang="he-IL" sz="2800" dirty="0" err="1">
                <a:cs typeface="+mj-cs"/>
              </a:rPr>
              <a:t>ישא</a:t>
            </a:r>
            <a:r>
              <a:rPr lang="he-IL" sz="2800" dirty="0">
                <a:cs typeface="+mj-cs"/>
              </a:rPr>
              <a:t> עוד גוי אל גוי חרב</a:t>
            </a:r>
          </a:p>
          <a:p>
            <a:pPr algn="ctr" rtl="1"/>
            <a:r>
              <a:rPr lang="he-IL" sz="2800" dirty="0">
                <a:cs typeface="+mj-cs"/>
              </a:rPr>
              <a:t>הלוואי ולא </a:t>
            </a:r>
            <a:r>
              <a:rPr lang="he-IL" sz="2800" dirty="0" err="1">
                <a:cs typeface="+mj-cs"/>
              </a:rPr>
              <a:t>ננטוש</a:t>
            </a:r>
            <a:r>
              <a:rPr lang="he-IL" sz="2800" dirty="0">
                <a:cs typeface="+mj-cs"/>
              </a:rPr>
              <a:t> את דרך התקווה</a:t>
            </a:r>
          </a:p>
          <a:p>
            <a:pPr algn="ctr" rtl="1"/>
            <a:r>
              <a:rPr lang="he-IL" sz="2800" dirty="0">
                <a:cs typeface="+mj-cs"/>
              </a:rPr>
              <a:t>הלוואי והאדם יהיה רחום עד ערב</a:t>
            </a:r>
          </a:p>
          <a:p>
            <a:pPr algn="ctr" rtl="1"/>
            <a:r>
              <a:rPr lang="he-IL" sz="2800" dirty="0">
                <a:cs typeface="+mj-cs"/>
              </a:rPr>
              <a:t>הלוואי שיש סיכוי אחד לאהבה.</a:t>
            </a:r>
          </a:p>
          <a:p>
            <a:pPr algn="ctr" rtl="1"/>
            <a:endParaRPr lang="he-IL" sz="2800" dirty="0">
              <a:cs typeface="+mj-cs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CA840FC-8BB5-BF73-6749-C005C3A57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62" y="369585"/>
            <a:ext cx="3590638" cy="272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9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BC5924F-1821-9260-B09E-C5A8A88BA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454"/>
            <a:ext cx="18288000" cy="96012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04425B2-C639-A760-C81B-5E2A2137E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700"/>
            <a:ext cx="18288000" cy="1682642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28DE5212-01DD-3A97-7FCD-BF173D9BB0D8}"/>
              </a:ext>
            </a:extLst>
          </p:cNvPr>
          <p:cNvSpPr/>
          <p:nvPr/>
        </p:nvSpPr>
        <p:spPr>
          <a:xfrm>
            <a:off x="4876800" y="114300"/>
            <a:ext cx="8763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/>
              <a:t>שנתון י"ב בתמונה שכבתית חגיגית לכבוד השנה החדשה</a:t>
            </a:r>
          </a:p>
        </p:txBody>
      </p:sp>
    </p:spTree>
    <p:extLst>
      <p:ext uri="{BB962C8B-B14F-4D97-AF65-F5344CB8AC3E}">
        <p14:creationId xmlns:p14="http://schemas.microsoft.com/office/powerpoint/2010/main" val="2851470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18304" y="0"/>
            <a:ext cx="1505977" cy="10287000"/>
            <a:chOff x="0" y="0"/>
            <a:chExt cx="39663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6636" cy="2709333"/>
            </a:xfrm>
            <a:custGeom>
              <a:avLst/>
              <a:gdLst/>
              <a:ahLst/>
              <a:cxnLst/>
              <a:rect l="l" t="t" r="r" b="b"/>
              <a:pathLst>
                <a:path w="396636" h="2709333">
                  <a:moveTo>
                    <a:pt x="0" y="0"/>
                  </a:moveTo>
                  <a:lnTo>
                    <a:pt x="396636" y="0"/>
                  </a:lnTo>
                  <a:lnTo>
                    <a:pt x="3966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1727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9663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072520"/>
            <a:ext cx="11622911" cy="2192983"/>
            <a:chOff x="0" y="0"/>
            <a:chExt cx="3061178" cy="5775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1178" cy="577576"/>
            </a:xfrm>
            <a:custGeom>
              <a:avLst/>
              <a:gdLst/>
              <a:ahLst/>
              <a:cxnLst/>
              <a:rect l="l" t="t" r="r" b="b"/>
              <a:pathLst>
                <a:path w="3061178" h="577576">
                  <a:moveTo>
                    <a:pt x="0" y="0"/>
                  </a:moveTo>
                  <a:lnTo>
                    <a:pt x="3061178" y="0"/>
                  </a:lnTo>
                  <a:lnTo>
                    <a:pt x="3061178" y="577576"/>
                  </a:lnTo>
                  <a:lnTo>
                    <a:pt x="0" y="577576"/>
                  </a:lnTo>
                  <a:close/>
                </a:path>
              </a:pathLst>
            </a:custGeom>
            <a:solidFill>
              <a:srgbClr val="E17272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61178" cy="625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89735" y="4401857"/>
            <a:ext cx="4397065" cy="4938502"/>
            <a:chOff x="0" y="0"/>
            <a:chExt cx="496817" cy="6655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6817" cy="665506"/>
            </a:xfrm>
            <a:custGeom>
              <a:avLst/>
              <a:gdLst/>
              <a:ahLst/>
              <a:cxnLst/>
              <a:rect l="l" t="t" r="r" b="b"/>
              <a:pathLst>
                <a:path w="496817" h="665506">
                  <a:moveTo>
                    <a:pt x="0" y="0"/>
                  </a:moveTo>
                  <a:lnTo>
                    <a:pt x="496817" y="0"/>
                  </a:lnTo>
                  <a:lnTo>
                    <a:pt x="496817" y="665506"/>
                  </a:lnTo>
                  <a:lnTo>
                    <a:pt x="0" y="665506"/>
                  </a:lnTo>
                  <a:close/>
                </a:path>
              </a:pathLst>
            </a:custGeom>
            <a:blipFill>
              <a:blip r:embed="rId2"/>
              <a:stretch>
                <a:fillRect l="-232" r="-232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49000" y="1241747"/>
            <a:ext cx="6946549" cy="4358953"/>
            <a:chOff x="0" y="0"/>
            <a:chExt cx="1763472" cy="12749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63472" cy="1274980"/>
            </a:xfrm>
            <a:custGeom>
              <a:avLst/>
              <a:gdLst/>
              <a:ahLst/>
              <a:cxnLst/>
              <a:rect l="l" t="t" r="r" b="b"/>
              <a:pathLst>
                <a:path w="1763472" h="1274980">
                  <a:moveTo>
                    <a:pt x="0" y="0"/>
                  </a:moveTo>
                  <a:lnTo>
                    <a:pt x="1763472" y="0"/>
                  </a:lnTo>
                  <a:lnTo>
                    <a:pt x="1763472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3"/>
              <a:stretch>
                <a:fillRect t="-1867" b="-1867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03511" y="5029135"/>
            <a:ext cx="3664712" cy="4624019"/>
            <a:chOff x="0" y="0"/>
            <a:chExt cx="388534" cy="5566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8534" cy="556634"/>
            </a:xfrm>
            <a:custGeom>
              <a:avLst/>
              <a:gdLst/>
              <a:ahLst/>
              <a:cxnLst/>
              <a:rect l="l" t="t" r="r" b="b"/>
              <a:pathLst>
                <a:path w="388534" h="556634">
                  <a:moveTo>
                    <a:pt x="0" y="0"/>
                  </a:moveTo>
                  <a:lnTo>
                    <a:pt x="388534" y="0"/>
                  </a:lnTo>
                  <a:lnTo>
                    <a:pt x="388534" y="556634"/>
                  </a:lnTo>
                  <a:lnTo>
                    <a:pt x="0" y="556634"/>
                  </a:lnTo>
                  <a:close/>
                </a:path>
              </a:pathLst>
            </a:custGeom>
            <a:blipFill>
              <a:blip r:embed="rId4"/>
              <a:stretch>
                <a:fillRect l="-77346" r="-77346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5829301"/>
            <a:ext cx="8851549" cy="4000125"/>
            <a:chOff x="0" y="242262"/>
            <a:chExt cx="1763472" cy="1032718"/>
          </a:xfrm>
        </p:grpSpPr>
        <p:sp>
          <p:nvSpPr>
            <p:cNvPr id="15" name="Freeform 15"/>
            <p:cNvSpPr/>
            <p:nvPr/>
          </p:nvSpPr>
          <p:spPr>
            <a:xfrm>
              <a:off x="0" y="242262"/>
              <a:ext cx="1763472" cy="1032718"/>
            </a:xfrm>
            <a:custGeom>
              <a:avLst/>
              <a:gdLst/>
              <a:ahLst/>
              <a:cxnLst/>
              <a:rect l="l" t="t" r="r" b="b"/>
              <a:pathLst>
                <a:path w="1763472" h="1274980">
                  <a:moveTo>
                    <a:pt x="0" y="0"/>
                  </a:moveTo>
                  <a:lnTo>
                    <a:pt x="1763472" y="0"/>
                  </a:lnTo>
                  <a:lnTo>
                    <a:pt x="1763472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5"/>
              <a:stretch>
                <a:fillRect t="-1867" b="-1867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16" name="Freeform 16"/>
          <p:cNvSpPr/>
          <p:nvPr/>
        </p:nvSpPr>
        <p:spPr>
          <a:xfrm>
            <a:off x="7094245" y="946641"/>
            <a:ext cx="3552689" cy="2893783"/>
          </a:xfrm>
          <a:custGeom>
            <a:avLst/>
            <a:gdLst/>
            <a:ahLst/>
            <a:cxnLst/>
            <a:rect l="l" t="t" r="r" b="b"/>
            <a:pathLst>
              <a:path w="3552689" h="2893783">
                <a:moveTo>
                  <a:pt x="0" y="0"/>
                </a:moveTo>
                <a:lnTo>
                  <a:pt x="3552690" y="0"/>
                </a:lnTo>
                <a:lnTo>
                  <a:pt x="3552690" y="2893783"/>
                </a:lnTo>
                <a:lnTo>
                  <a:pt x="0" y="2893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857" b="-9441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Freeform 17"/>
          <p:cNvSpPr/>
          <p:nvPr/>
        </p:nvSpPr>
        <p:spPr>
          <a:xfrm>
            <a:off x="4028700" y="946641"/>
            <a:ext cx="3065545" cy="2893783"/>
          </a:xfrm>
          <a:custGeom>
            <a:avLst/>
            <a:gdLst/>
            <a:ahLst/>
            <a:cxnLst/>
            <a:rect l="l" t="t" r="r" b="b"/>
            <a:pathLst>
              <a:path w="3065545" h="2893783">
                <a:moveTo>
                  <a:pt x="0" y="0"/>
                </a:moveTo>
                <a:lnTo>
                  <a:pt x="3065545" y="0"/>
                </a:lnTo>
                <a:lnTo>
                  <a:pt x="3065545" y="2893783"/>
                </a:lnTo>
                <a:lnTo>
                  <a:pt x="0" y="2893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27" r="-827" b="-768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8" name="Freeform 18"/>
          <p:cNvSpPr/>
          <p:nvPr/>
        </p:nvSpPr>
        <p:spPr>
          <a:xfrm>
            <a:off x="476011" y="956945"/>
            <a:ext cx="3552689" cy="2883479"/>
          </a:xfrm>
          <a:custGeom>
            <a:avLst/>
            <a:gdLst/>
            <a:ahLst/>
            <a:cxnLst/>
            <a:rect l="l" t="t" r="r" b="b"/>
            <a:pathLst>
              <a:path w="3552689" h="2883479">
                <a:moveTo>
                  <a:pt x="0" y="0"/>
                </a:moveTo>
                <a:lnTo>
                  <a:pt x="3552689" y="0"/>
                </a:lnTo>
                <a:lnTo>
                  <a:pt x="3552689" y="2883479"/>
                </a:lnTo>
                <a:lnTo>
                  <a:pt x="0" y="28834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044" t="-45670" r="-19127" b="-1840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5" name="TextBox 25"/>
          <p:cNvSpPr txBox="1"/>
          <p:nvPr/>
        </p:nvSpPr>
        <p:spPr>
          <a:xfrm>
            <a:off x="12871293" y="435593"/>
            <a:ext cx="5124257" cy="74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16"/>
              </a:lnSpc>
            </a:pPr>
            <a:r>
              <a:rPr lang="he-IL" sz="3200" b="1" spc="-217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ציון ראש השנה </a:t>
            </a:r>
          </a:p>
          <a:p>
            <a:pPr marL="0" lvl="0" indent="0" algn="ctr" rtl="1">
              <a:lnSpc>
                <a:spcPts val="2816"/>
              </a:lnSpc>
            </a:pPr>
            <a:r>
              <a:rPr lang="he-IL" sz="3200" b="1" spc="-217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בשנתונים ט’-י’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95269" y="454643"/>
            <a:ext cx="10007139" cy="39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2816"/>
              </a:lnSpc>
            </a:pPr>
            <a:r>
              <a:rPr lang="he-IL" sz="3200" b="1" spc="-217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ציון ראש השנה לצוות החינוכי שנהנה מהופעה של מקהלת התיכון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2E2DBA6-9389-FF3A-0A4F-134DAB1E8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086" y="2441295"/>
            <a:ext cx="6013842" cy="540440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B186566-79D6-1730-19F6-E2743B6A4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58" y="342900"/>
            <a:ext cx="7309242" cy="598630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9C500F4-C4E0-3483-CF92-77731AEAF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108" y="6329203"/>
            <a:ext cx="3561070" cy="319767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D491564-B28C-4C1A-A243-5A7499219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-14654"/>
            <a:ext cx="8687553" cy="2280102"/>
          </a:xfrm>
          <a:prstGeom prst="rect">
            <a:avLst/>
          </a:prstGeom>
        </p:spPr>
      </p:pic>
      <p:sp>
        <p:nvSpPr>
          <p:cNvPr id="8" name="TextBox 27">
            <a:extLst>
              <a:ext uri="{FF2B5EF4-FFF2-40B4-BE49-F238E27FC236}">
                <a16:creationId xmlns:a16="http://schemas.microsoft.com/office/drawing/2014/main" id="{4F4573E5-3F7B-EB62-0F8C-16DA67304407}"/>
              </a:ext>
            </a:extLst>
          </p:cNvPr>
          <p:cNvSpPr txBox="1"/>
          <p:nvPr/>
        </p:nvSpPr>
        <p:spPr>
          <a:xfrm>
            <a:off x="11585086" y="351692"/>
            <a:ext cx="5124257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he-IL" sz="5400" b="1" spc="-217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תערוכת מגמת אומנות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56FDB60B-9AA8-4D7A-C7D4-4D07DEAEA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73" y="6457950"/>
            <a:ext cx="5117027" cy="348615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6C154BF-9AB8-1750-CC31-945569F19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0108" y="3357790"/>
            <a:ext cx="3499555" cy="25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16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55649" y="8485592"/>
            <a:ext cx="5943169" cy="1648745"/>
            <a:chOff x="0" y="0"/>
            <a:chExt cx="1565279" cy="434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5279" cy="434237"/>
            </a:xfrm>
            <a:custGeom>
              <a:avLst/>
              <a:gdLst/>
              <a:ahLst/>
              <a:cxnLst/>
              <a:rect l="l" t="t" r="r" b="b"/>
              <a:pathLst>
                <a:path w="1565279" h="434237">
                  <a:moveTo>
                    <a:pt x="0" y="0"/>
                  </a:moveTo>
                  <a:lnTo>
                    <a:pt x="1565279" y="0"/>
                  </a:lnTo>
                  <a:lnTo>
                    <a:pt x="1565279" y="434237"/>
                  </a:lnTo>
                  <a:lnTo>
                    <a:pt x="0" y="434237"/>
                  </a:lnTo>
                  <a:close/>
                </a:path>
              </a:pathLst>
            </a:custGeom>
            <a:solidFill>
              <a:srgbClr val="507261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565279" cy="481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791344" y="1638300"/>
            <a:ext cx="7386388" cy="6868136"/>
          </a:xfrm>
          <a:custGeom>
            <a:avLst/>
            <a:gdLst/>
            <a:ahLst/>
            <a:cxnLst/>
            <a:rect l="l" t="t" r="r" b="b"/>
            <a:pathLst>
              <a:path w="5391720" h="3537191">
                <a:moveTo>
                  <a:pt x="0" y="0"/>
                </a:moveTo>
                <a:lnTo>
                  <a:pt x="5391720" y="0"/>
                </a:lnTo>
                <a:lnTo>
                  <a:pt x="5391720" y="3537191"/>
                </a:lnTo>
                <a:lnTo>
                  <a:pt x="0" y="3537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t="-5588" r="-2388"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18" name="Group 18"/>
          <p:cNvGrpSpPr/>
          <p:nvPr/>
        </p:nvGrpSpPr>
        <p:grpSpPr>
          <a:xfrm>
            <a:off x="110269" y="5013933"/>
            <a:ext cx="10633931" cy="1502204"/>
            <a:chOff x="0" y="0"/>
            <a:chExt cx="3172012" cy="3956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72012" cy="395642"/>
            </a:xfrm>
            <a:custGeom>
              <a:avLst/>
              <a:gdLst/>
              <a:ahLst/>
              <a:cxnLst/>
              <a:rect l="l" t="t" r="r" b="b"/>
              <a:pathLst>
                <a:path w="3172012" h="395642">
                  <a:moveTo>
                    <a:pt x="0" y="0"/>
                  </a:moveTo>
                  <a:lnTo>
                    <a:pt x="3172012" y="0"/>
                  </a:lnTo>
                  <a:lnTo>
                    <a:pt x="3172012" y="395642"/>
                  </a:lnTo>
                  <a:lnTo>
                    <a:pt x="0" y="395642"/>
                  </a:lnTo>
                  <a:close/>
                </a:path>
              </a:pathLst>
            </a:custGeom>
            <a:solidFill>
              <a:srgbClr val="507261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3172012" cy="443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7412" y="45897"/>
            <a:ext cx="6167187" cy="4787210"/>
          </a:xfrm>
          <a:custGeom>
            <a:avLst/>
            <a:gdLst/>
            <a:ahLst/>
            <a:cxnLst/>
            <a:rect l="l" t="t" r="r" b="b"/>
            <a:pathLst>
              <a:path w="3860662" h="2895496">
                <a:moveTo>
                  <a:pt x="0" y="0"/>
                </a:moveTo>
                <a:lnTo>
                  <a:pt x="3860662" y="0"/>
                </a:lnTo>
                <a:lnTo>
                  <a:pt x="3860662" y="2895496"/>
                </a:lnTo>
                <a:lnTo>
                  <a:pt x="0" y="2895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2" name="Freeform 22"/>
          <p:cNvSpPr/>
          <p:nvPr/>
        </p:nvSpPr>
        <p:spPr>
          <a:xfrm>
            <a:off x="6371742" y="152663"/>
            <a:ext cx="4372458" cy="4651776"/>
          </a:xfrm>
          <a:custGeom>
            <a:avLst/>
            <a:gdLst/>
            <a:ahLst/>
            <a:cxnLst/>
            <a:rect l="l" t="t" r="r" b="b"/>
            <a:pathLst>
              <a:path w="3860662" h="2895496">
                <a:moveTo>
                  <a:pt x="0" y="0"/>
                </a:moveTo>
                <a:lnTo>
                  <a:pt x="3860662" y="0"/>
                </a:lnTo>
                <a:lnTo>
                  <a:pt x="3860662" y="2895496"/>
                </a:lnTo>
                <a:lnTo>
                  <a:pt x="0" y="2895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3" name="Freeform 23"/>
          <p:cNvSpPr/>
          <p:nvPr/>
        </p:nvSpPr>
        <p:spPr>
          <a:xfrm>
            <a:off x="47859" y="6696963"/>
            <a:ext cx="3990045" cy="2633846"/>
          </a:xfrm>
          <a:custGeom>
            <a:avLst/>
            <a:gdLst/>
            <a:ahLst/>
            <a:cxnLst/>
            <a:rect l="l" t="t" r="r" b="b"/>
            <a:pathLst>
              <a:path w="4447453" h="3335590">
                <a:moveTo>
                  <a:pt x="0" y="0"/>
                </a:moveTo>
                <a:lnTo>
                  <a:pt x="4447452" y="0"/>
                </a:lnTo>
                <a:lnTo>
                  <a:pt x="4447452" y="3335590"/>
                </a:lnTo>
                <a:lnTo>
                  <a:pt x="0" y="3335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4" name="TextBox 24"/>
          <p:cNvSpPr txBox="1"/>
          <p:nvPr/>
        </p:nvSpPr>
        <p:spPr>
          <a:xfrm>
            <a:off x="12020695" y="3871658"/>
            <a:ext cx="4948703" cy="178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27"/>
              </a:lnSpc>
            </a:pPr>
            <a:r>
              <a:rPr lang="he-IL" sz="3099" b="1" dirty="0">
                <a:solidFill>
                  <a:srgbClr val="19181A"/>
                </a:solidFill>
                <a:latin typeface="Ovo"/>
                <a:ea typeface="Ovo"/>
                <a:cs typeface="Ovo"/>
                <a:sym typeface="Ovo"/>
                <a:rtl/>
              </a:rPr>
              <a:t>מעורבות חברתית - שנתון י’</a:t>
            </a:r>
          </a:p>
          <a:p>
            <a:pPr algn="ctr" rtl="1">
              <a:lnSpc>
                <a:spcPts val="1320"/>
              </a:lnSpc>
            </a:pPr>
            <a:endParaRPr lang="he-IL" sz="3099" dirty="0">
              <a:solidFill>
                <a:srgbClr val="19181A"/>
              </a:solidFill>
              <a:latin typeface="Ovo"/>
              <a:ea typeface="Ovo"/>
              <a:cs typeface="Ovo"/>
              <a:sym typeface="Ovo"/>
              <a:rtl/>
            </a:endParaRPr>
          </a:p>
          <a:p>
            <a:pPr algn="ctr" rtl="1">
              <a:lnSpc>
                <a:spcPts val="2199"/>
              </a:lnSpc>
            </a:pPr>
            <a:r>
              <a:rPr lang="he-IL" sz="2499" dirty="0">
                <a:solidFill>
                  <a:srgbClr val="19181A"/>
                </a:solidFill>
                <a:latin typeface="Ovo"/>
                <a:ea typeface="Ovo"/>
                <a:cs typeface="Ovo"/>
                <a:sym typeface="Ovo"/>
                <a:rtl/>
              </a:rPr>
              <a:t>לפני היציאה לחופשה</a:t>
            </a:r>
          </a:p>
          <a:p>
            <a:pPr algn="ctr" rtl="1">
              <a:lnSpc>
                <a:spcPts val="1584"/>
              </a:lnSpc>
            </a:pPr>
            <a:endParaRPr lang="he-IL" sz="2499" dirty="0">
              <a:solidFill>
                <a:srgbClr val="19181A"/>
              </a:solidFill>
              <a:latin typeface="Ovo"/>
              <a:ea typeface="Ovo"/>
              <a:cs typeface="Ovo"/>
              <a:sym typeface="Ovo"/>
              <a:rtl/>
            </a:endParaRPr>
          </a:p>
          <a:p>
            <a:pPr algn="ctr" rtl="1">
              <a:lnSpc>
                <a:spcPts val="2199"/>
              </a:lnSpc>
            </a:pPr>
            <a:r>
              <a:rPr lang="he-IL" sz="2499" dirty="0">
                <a:solidFill>
                  <a:srgbClr val="19181A"/>
                </a:solidFill>
                <a:latin typeface="Ovo"/>
                <a:ea typeface="Ovo"/>
                <a:cs typeface="Ovo"/>
                <a:sym typeface="Ovo"/>
                <a:rtl/>
              </a:rPr>
              <a:t>התקיים אירוע חשיפה מקוון</a:t>
            </a:r>
          </a:p>
          <a:p>
            <a:pPr algn="ctr" rtl="1">
              <a:lnSpc>
                <a:spcPts val="1584"/>
              </a:lnSpc>
            </a:pPr>
            <a:r>
              <a:rPr lang="ar-EG" sz="1800" dirty="0">
                <a:solidFill>
                  <a:srgbClr val="19181A"/>
                </a:solidFill>
                <a:latin typeface="Ovo"/>
                <a:ea typeface="Ovo"/>
                <a:cs typeface="Ovo"/>
                <a:sym typeface="Ovo"/>
                <a:rtl/>
              </a:rPr>
              <a:t> </a:t>
            </a:r>
          </a:p>
          <a:p>
            <a:pPr algn="ctr" rtl="1">
              <a:lnSpc>
                <a:spcPts val="2199"/>
              </a:lnSpc>
            </a:pPr>
            <a:r>
              <a:rPr lang="he-IL" sz="2499" dirty="0">
                <a:solidFill>
                  <a:srgbClr val="19181A"/>
                </a:solidFill>
                <a:latin typeface="Ovo"/>
                <a:ea typeface="Ovo"/>
                <a:cs typeface="Ovo"/>
                <a:sym typeface="Ovo"/>
                <a:rtl/>
              </a:rPr>
              <a:t>לארגוני התנדבות </a:t>
            </a:r>
            <a:r>
              <a:rPr lang="he-IL" sz="2499" dirty="0" err="1">
                <a:solidFill>
                  <a:srgbClr val="19181A"/>
                </a:solidFill>
                <a:latin typeface="Ovo"/>
                <a:ea typeface="Ovo"/>
                <a:cs typeface="Ovo"/>
                <a:sym typeface="Ovo"/>
                <a:rtl/>
              </a:rPr>
              <a:t>בזכרון</a:t>
            </a:r>
            <a:r>
              <a:rPr lang="he-IL" sz="2499" dirty="0">
                <a:solidFill>
                  <a:srgbClr val="19181A"/>
                </a:solidFill>
                <a:latin typeface="Ovo"/>
                <a:ea typeface="Ovo"/>
                <a:cs typeface="Ovo"/>
                <a:sym typeface="Ovo"/>
                <a:rtl/>
              </a:rPr>
              <a:t> יעקב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47800" y="5559446"/>
            <a:ext cx="8653477" cy="349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286"/>
              </a:lnSpc>
            </a:pPr>
            <a:r>
              <a:rPr lang="he-IL" sz="3600" b="1" dirty="0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  <a:rtl/>
              </a:rPr>
              <a:t>משחק חדר בריחה - מגמת פסיכולוגיה שנתון י’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715705" y="9458585"/>
            <a:ext cx="4586251" cy="32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86"/>
              </a:lnSpc>
            </a:pPr>
            <a:r>
              <a:rPr lang="he-IL" sz="2597" b="1" dirty="0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  <a:rtl/>
              </a:rPr>
              <a:t>שיעור בישול לכיתה </a:t>
            </a:r>
            <a:r>
              <a:rPr lang="he-IL" sz="2597" b="1" dirty="0" err="1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  <a:rtl/>
              </a:rPr>
              <a:t>יב</a:t>
            </a:r>
            <a:r>
              <a:rPr lang="en-US" sz="2597" b="1" dirty="0">
                <a:solidFill>
                  <a:srgbClr val="FFFFFF"/>
                </a:solidFill>
                <a:latin typeface="Ovo"/>
                <a:ea typeface="Ovo"/>
                <a:cs typeface="Ovo"/>
                <a:sym typeface="Ovo"/>
              </a:rPr>
              <a:t>11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A492A8C0-EDAC-F1CD-FF76-97FF3888B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32" y="-153927"/>
            <a:ext cx="12046740" cy="168264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D781944-9DB9-A536-D429-05653062B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1638300"/>
            <a:ext cx="8547121" cy="860229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4BA56E5-8798-8F56-4C89-EE05E3954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43500"/>
            <a:ext cx="9099402" cy="508806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F19C84A-05BD-5F29-E994-29FD3758B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79" y="1638300"/>
            <a:ext cx="8883523" cy="3286029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6B377D25-E5EF-9E08-7EBA-5D17DEE15187}"/>
              </a:ext>
            </a:extLst>
          </p:cNvPr>
          <p:cNvSpPr/>
          <p:nvPr/>
        </p:nvSpPr>
        <p:spPr>
          <a:xfrm>
            <a:off x="5715000" y="266700"/>
            <a:ext cx="6705600" cy="1152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חשיפה לשנת שירות ומכינות- שנתון י"ב</a:t>
            </a:r>
          </a:p>
        </p:txBody>
      </p:sp>
    </p:spTree>
    <p:extLst>
      <p:ext uri="{BB962C8B-B14F-4D97-AF65-F5344CB8AC3E}">
        <p14:creationId xmlns:p14="http://schemas.microsoft.com/office/powerpoint/2010/main" val="40979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A860E17-BA1B-B7A6-E253-ACA16AC67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400" y="2019300"/>
            <a:ext cx="4492012" cy="798968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F92208A-2BEF-1643-A5D7-5D5379465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35" y="5809571"/>
            <a:ext cx="7073106" cy="397668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763E56C-878F-F89F-2481-BC895B95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2039815"/>
            <a:ext cx="4096141" cy="774644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788F40F-5003-C722-A6B1-BF006F39C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660" y="0"/>
            <a:ext cx="16538752" cy="1682642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8F25BAA2-69B9-6977-08B9-CB05A806619F}"/>
              </a:ext>
            </a:extLst>
          </p:cNvPr>
          <p:cNvSpPr/>
          <p:nvPr/>
        </p:nvSpPr>
        <p:spPr>
          <a:xfrm>
            <a:off x="2209800" y="500742"/>
            <a:ext cx="14637540" cy="832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פעילויות של"ח- ניווט ברמת הנדיב י3, פעילות יב11 בגן אהוד ובפינת החי בבי"ס בעמיקם 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C3ADF0F-66A9-2A4F-86B8-BBCEA94E4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660" y="2019300"/>
            <a:ext cx="6998881" cy="362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6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1678" y="373062"/>
            <a:ext cx="1315834" cy="9353550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342900" y="2971800"/>
            <a:ext cx="8458200" cy="68770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371599" y="876300"/>
            <a:ext cx="7847315" cy="2095500"/>
          </a:xfrm>
        </p:spPr>
        <p:txBody>
          <a:bodyPr>
            <a:normAutofit/>
          </a:bodyPr>
          <a:lstStyle/>
          <a:p>
            <a:r>
              <a:rPr lang="he-IL" sz="8000" b="1" dirty="0">
                <a:latin typeface="David" panose="020E0502060401010101" pitchFamily="34" charset="-79"/>
                <a:cs typeface="David" panose="020E0502060401010101" pitchFamily="34" charset="-79"/>
              </a:rPr>
              <a:t>הכנה לפולין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6934200" cy="1752600"/>
          </a:xfrm>
        </p:spPr>
        <p:txBody>
          <a:bodyPr>
            <a:normAutofit/>
          </a:bodyPr>
          <a:lstStyle/>
          <a:p>
            <a:pPr rtl="1"/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במסגרת ההכנה למסע לפולין השתתפו תלמידי י"ב בהרצאות בנושאים שונים –  800 שנות יהדות בפולין ועד רצח העם היהודי.</a:t>
            </a:r>
          </a:p>
        </p:txBody>
      </p:sp>
      <p:sp>
        <p:nvSpPr>
          <p:cNvPr id="4" name="כותרת משנה 2"/>
          <p:cNvSpPr txBox="1">
            <a:spLocks/>
          </p:cNvSpPr>
          <p:nvPr/>
        </p:nvSpPr>
        <p:spPr>
          <a:xfrm>
            <a:off x="9218914" y="441106"/>
            <a:ext cx="7234505" cy="1493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התלמידים נפגשו עם השחקן: עזרא דגן ששיחק בסרט "רשימת שינדלר".</a:t>
            </a:r>
          </a:p>
          <a:p>
            <a:pPr rtl="1"/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השחקן הסביר על "מאחורי הקלעים" של הסרט. </a:t>
            </a:r>
          </a:p>
        </p:txBody>
      </p:sp>
      <p:sp>
        <p:nvSpPr>
          <p:cNvPr id="5" name="כותרת משנה 2"/>
          <p:cNvSpPr txBox="1">
            <a:spLocks/>
          </p:cNvSpPr>
          <p:nvPr/>
        </p:nvSpPr>
        <p:spPr>
          <a:xfrm>
            <a:off x="9810721" y="839372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he-IL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תלמידי י"ב משתתפים בסדנאות עם מדריכים מלווים במסע לפולין – מדריכי יד ושם.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5638800"/>
            <a:ext cx="7457452" cy="382905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771" y="2165350"/>
            <a:ext cx="4959350" cy="599483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21" y="829825"/>
            <a:ext cx="1285557" cy="2019738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3019" y="2126816"/>
            <a:ext cx="4525026" cy="603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7841384" y="0"/>
            <a:ext cx="446616" cy="10270575"/>
            <a:chOff x="0" y="0"/>
            <a:chExt cx="117627" cy="27050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627" cy="2705008"/>
            </a:xfrm>
            <a:custGeom>
              <a:avLst/>
              <a:gdLst/>
              <a:ahLst/>
              <a:cxnLst/>
              <a:rect l="l" t="t" r="r" b="b"/>
              <a:pathLst>
                <a:path w="117627" h="2705008">
                  <a:moveTo>
                    <a:pt x="0" y="0"/>
                  </a:moveTo>
                  <a:lnTo>
                    <a:pt x="117627" y="0"/>
                  </a:lnTo>
                  <a:lnTo>
                    <a:pt x="117627" y="2705008"/>
                  </a:lnTo>
                  <a:lnTo>
                    <a:pt x="0" y="2705008"/>
                  </a:lnTo>
                  <a:close/>
                </a:path>
              </a:pathLst>
            </a:custGeom>
            <a:solidFill>
              <a:srgbClr val="F4D249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17627" cy="275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324600" y="7719295"/>
            <a:ext cx="11358812" cy="2310341"/>
          </a:xfrm>
          <a:custGeom>
            <a:avLst/>
            <a:gdLst/>
            <a:ahLst/>
            <a:cxnLst/>
            <a:rect l="l" t="t" r="r" b="b"/>
            <a:pathLst>
              <a:path w="6509134" h="2310341">
                <a:moveTo>
                  <a:pt x="0" y="0"/>
                </a:moveTo>
                <a:lnTo>
                  <a:pt x="6509134" y="0"/>
                </a:lnTo>
                <a:lnTo>
                  <a:pt x="6509134" y="2310341"/>
                </a:lnTo>
                <a:lnTo>
                  <a:pt x="0" y="2310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245" b="-11849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583996" y="1708344"/>
            <a:ext cx="6015278" cy="5035356"/>
          </a:xfrm>
          <a:custGeom>
            <a:avLst/>
            <a:gdLst/>
            <a:ahLst/>
            <a:cxnLst/>
            <a:rect l="l" t="t" r="r" b="b"/>
            <a:pathLst>
              <a:path w="3307789" h="2427665">
                <a:moveTo>
                  <a:pt x="0" y="0"/>
                </a:moveTo>
                <a:lnTo>
                  <a:pt x="3307789" y="0"/>
                </a:lnTo>
                <a:lnTo>
                  <a:pt x="3307789" y="2427666"/>
                </a:lnTo>
                <a:lnTo>
                  <a:pt x="0" y="2427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720" b="-27532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13"/>
          <p:cNvSpPr/>
          <p:nvPr/>
        </p:nvSpPr>
        <p:spPr>
          <a:xfrm>
            <a:off x="7135381" y="1794701"/>
            <a:ext cx="6060931" cy="4948999"/>
          </a:xfrm>
          <a:custGeom>
            <a:avLst/>
            <a:gdLst/>
            <a:ahLst/>
            <a:cxnLst/>
            <a:rect l="l" t="t" r="r" b="b"/>
            <a:pathLst>
              <a:path w="4437976" h="2536306">
                <a:moveTo>
                  <a:pt x="0" y="0"/>
                </a:moveTo>
                <a:lnTo>
                  <a:pt x="4437976" y="0"/>
                </a:lnTo>
                <a:lnTo>
                  <a:pt x="4437976" y="2536307"/>
                </a:lnTo>
                <a:lnTo>
                  <a:pt x="0" y="2536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158" b="-44819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4" name="Freeform 14"/>
          <p:cNvSpPr/>
          <p:nvPr/>
        </p:nvSpPr>
        <p:spPr>
          <a:xfrm>
            <a:off x="13533053" y="3060996"/>
            <a:ext cx="4308331" cy="3682704"/>
          </a:xfrm>
          <a:custGeom>
            <a:avLst/>
            <a:gdLst/>
            <a:ahLst/>
            <a:cxnLst/>
            <a:rect l="l" t="t" r="r" b="b"/>
            <a:pathLst>
              <a:path w="3380785" h="3380785">
                <a:moveTo>
                  <a:pt x="0" y="0"/>
                </a:moveTo>
                <a:lnTo>
                  <a:pt x="3380786" y="0"/>
                </a:lnTo>
                <a:lnTo>
                  <a:pt x="3380786" y="3380785"/>
                </a:lnTo>
                <a:lnTo>
                  <a:pt x="0" y="3380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16" name="Group 16"/>
          <p:cNvGrpSpPr/>
          <p:nvPr/>
        </p:nvGrpSpPr>
        <p:grpSpPr>
          <a:xfrm>
            <a:off x="6967572" y="0"/>
            <a:ext cx="11034918" cy="212598"/>
            <a:chOff x="0" y="0"/>
            <a:chExt cx="2906316" cy="559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06316" cy="55993"/>
            </a:xfrm>
            <a:custGeom>
              <a:avLst/>
              <a:gdLst/>
              <a:ahLst/>
              <a:cxnLst/>
              <a:rect l="l" t="t" r="r" b="b"/>
              <a:pathLst>
                <a:path w="2906316" h="55993">
                  <a:moveTo>
                    <a:pt x="0" y="0"/>
                  </a:moveTo>
                  <a:lnTo>
                    <a:pt x="2906316" y="0"/>
                  </a:lnTo>
                  <a:lnTo>
                    <a:pt x="2906316" y="55993"/>
                  </a:lnTo>
                  <a:lnTo>
                    <a:pt x="0" y="55993"/>
                  </a:lnTo>
                  <a:close/>
                </a:path>
              </a:pathLst>
            </a:custGeom>
            <a:solidFill>
              <a:srgbClr val="F4D249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906316" cy="103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991018" y="6911329"/>
            <a:ext cx="960421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תלמידי שנתון י”א במפגש עם ליעד ברעם, אבא של אביחי ברעם ז”ל שנפל במוצב נחל עוז ב- </a:t>
            </a:r>
            <a:r>
              <a:rPr lang="en-US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</a:rPr>
              <a:t>7.10.23</a:t>
            </a:r>
            <a:r>
              <a:rPr lang="ar-EG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2000" y="395167"/>
            <a:ext cx="55626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תלמידי שנתון י”ב במפגש עם גבריאל </a:t>
            </a:r>
            <a:r>
              <a:rPr lang="he-IL" sz="2800" dirty="0" err="1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אמסלם</a:t>
            </a:r>
            <a:r>
              <a:rPr lang="he-IL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, אבא של אביחי </a:t>
            </a:r>
            <a:r>
              <a:rPr lang="he-IL" sz="2800" dirty="0" err="1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אמסלם</a:t>
            </a:r>
            <a:r>
              <a:rPr lang="he-IL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 ז”ל שנפל בהתקלות עם מחבלים  ב- </a:t>
            </a:r>
            <a:r>
              <a:rPr lang="en-US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</a:rPr>
              <a:t>9.10.23</a:t>
            </a:r>
            <a:r>
              <a:rPr lang="ar-EG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21119" y="317373"/>
            <a:ext cx="518196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32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כיתות ט’ במפגש עם ליבת מלכה, אמא של מתן מלכה ז”ל שנפל בקרב עם מחבלים ב- </a:t>
            </a:r>
            <a:r>
              <a:rPr lang="en-US" sz="32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</a:rPr>
              <a:t>7.10.23</a:t>
            </a:r>
            <a:r>
              <a:rPr lang="ar-EG" sz="32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41966" y="1724562"/>
            <a:ext cx="4553765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כיתות י’ במפגש עם עינת רוזן אהל, דודה של אלון אהל שנחטף לרצועת עזה ב- </a:t>
            </a:r>
            <a:r>
              <a:rPr lang="en-US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</a:rPr>
              <a:t>7.10.23</a:t>
            </a:r>
            <a:r>
              <a:rPr lang="ar-EG" sz="2800" dirty="0">
                <a:solidFill>
                  <a:srgbClr val="000000"/>
                </a:solidFill>
                <a:latin typeface="Ovo"/>
                <a:ea typeface="Ovo"/>
                <a:cs typeface="Ovo"/>
                <a:sym typeface="Ovo"/>
                <a:rtl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742806" y="707969"/>
            <a:ext cx="2276733" cy="972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8000">
                <a:solidFill>
                  <a:srgbClr val="F4D249"/>
                </a:solidFill>
                <a:latin typeface="Suez One"/>
                <a:ea typeface="Suez One"/>
                <a:cs typeface="Suez One"/>
                <a:sym typeface="Suez One"/>
              </a:rPr>
              <a:t>7.10</a:t>
            </a:r>
          </a:p>
        </p:txBody>
      </p:sp>
      <p:pic>
        <p:nvPicPr>
          <p:cNvPr id="25" name="תמונה 24">
            <a:extLst>
              <a:ext uri="{FF2B5EF4-FFF2-40B4-BE49-F238E27FC236}">
                <a16:creationId xmlns:a16="http://schemas.microsoft.com/office/drawing/2014/main" id="{CC262AB5-A6A1-7CC8-1BEE-A40D6B062F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7124700"/>
            <a:ext cx="5391150" cy="29069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368</Words>
  <Application>Microsoft Office PowerPoint</Application>
  <PresentationFormat>מותאם אישית</PresentationFormat>
  <Paragraphs>54</Paragraphs>
  <Slides>11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8" baseType="lpstr">
      <vt:lpstr>Calibri</vt:lpstr>
      <vt:lpstr>Arial</vt:lpstr>
      <vt:lpstr>Suez One</vt:lpstr>
      <vt:lpstr>Ovo</vt:lpstr>
      <vt:lpstr>Times New Roman</vt:lpstr>
      <vt:lpstr>David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הכנה לפולין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פותחים שנה בתיכון המושבה</dc:title>
  <dc:creator>user</dc:creator>
  <cp:lastModifiedBy>merav eindor</cp:lastModifiedBy>
  <cp:revision>4</cp:revision>
  <dcterms:created xsi:type="dcterms:W3CDTF">2006-08-16T00:00:00Z</dcterms:created>
  <dcterms:modified xsi:type="dcterms:W3CDTF">2025-08-11T11:03:38Z</dcterms:modified>
  <dc:identifier>DAGTuNWKy6k</dc:identifier>
</cp:coreProperties>
</file>